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45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268" r:id="rId17"/>
    <p:sldId id="269" r:id="rId18"/>
    <p:sldId id="383" r:id="rId19"/>
    <p:sldId id="420" r:id="rId20"/>
    <p:sldId id="284" r:id="rId21"/>
    <p:sldId id="285" r:id="rId22"/>
    <p:sldId id="372" r:id="rId23"/>
    <p:sldId id="337" r:id="rId24"/>
    <p:sldId id="391" r:id="rId25"/>
    <p:sldId id="495" r:id="rId26"/>
    <p:sldId id="393" r:id="rId27"/>
    <p:sldId id="497" r:id="rId28"/>
    <p:sldId id="396" r:id="rId29"/>
    <p:sldId id="513" r:id="rId30"/>
    <p:sldId id="498" r:id="rId31"/>
    <p:sldId id="514" r:id="rId32"/>
    <p:sldId id="500" r:id="rId33"/>
    <p:sldId id="515" r:id="rId34"/>
    <p:sldId id="516" r:id="rId35"/>
    <p:sldId id="517" r:id="rId36"/>
    <p:sldId id="518" r:id="rId37"/>
    <p:sldId id="519" r:id="rId38"/>
    <p:sldId id="520" r:id="rId39"/>
    <p:sldId id="506" r:id="rId40"/>
    <p:sldId id="507" r:id="rId41"/>
    <p:sldId id="521" r:id="rId42"/>
    <p:sldId id="496" r:id="rId43"/>
    <p:sldId id="423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5B5"/>
    <a:srgbClr val="0070C0"/>
    <a:srgbClr val="3185C0"/>
    <a:srgbClr val="D7E4BD"/>
    <a:srgbClr val="457DA5"/>
    <a:srgbClr val="FC4628"/>
    <a:srgbClr val="27932E"/>
    <a:srgbClr val="F66996"/>
    <a:srgbClr val="F6B6E7"/>
    <a:srgbClr val="C085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428" y="-534"/>
      </p:cViewPr>
      <p:guideLst>
        <p:guide orient="horz" pos="2388"/>
        <p:guide pos="28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145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8.xml"/><Relationship Id="rId5" Type="http://schemas.openxmlformats.org/officeDocument/2006/relationships/slide" Target="slide11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17/17&#35838;&#32451;&#20064;1.mp3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4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2课-2"/>
          <p:cNvPicPr>
            <a:picLocks noChangeAspect="1"/>
          </p:cNvPicPr>
          <p:nvPr/>
        </p:nvPicPr>
        <p:blipFill>
          <a:blip r:embed="rId2"/>
          <a:srcRect t="19439" b="30487"/>
          <a:stretch>
            <a:fillRect/>
          </a:stretch>
        </p:blipFill>
        <p:spPr>
          <a:xfrm>
            <a:off x="0" y="-6350"/>
            <a:ext cx="9143365" cy="6870065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0" y="4332605"/>
            <a:ext cx="2189480" cy="949325"/>
          </a:xfrm>
          <a:prstGeom prst="rect">
            <a:avLst/>
          </a:prstGeom>
          <a:solidFill>
            <a:schemeClr val="accent2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2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480" y="4332605"/>
            <a:ext cx="6954520" cy="949325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</a:rPr>
              <a:t>파마를 하고 싶은데 저한테</a:t>
            </a:r>
          </a:p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</a:rPr>
              <a:t>어울릴지 모르겠어요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90550" y="1149985"/>
            <a:ext cx="810006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3.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~게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连接词尾，主要接在形容词词干后，将形容词转换成副词，修饰后面的谓词，表示程度、基准。</a:t>
            </a:r>
            <a:r>
              <a:rPr lang="ko-KR" altLang="en-US" sz="1400" dirty="0">
                <a:latin typeface="+mn-ea"/>
              </a:rPr>
              <a:t>  </a:t>
            </a:r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4255" y="2732405"/>
            <a:ext cx="6882765" cy="316928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1) 글씨를 예쁘게 썼군요.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字写得很漂亮啊。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2) 주말을 즐겁게 보냈어요.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周末过得很愉快。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3) 가: 오늘 왜 이렇게 덥죠?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今天怎么这么热呀?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지은 씨가 옷을 너무 덥게 입었어요.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知恩，你的衣服穿得太多了。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4) 가: 편지 봉투에 주소를 이렇게 적으면 되나요?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5) 가: 여기 이 된장찌개도 데워야 해요?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</a:p>
        </p:txBody>
      </p:sp>
      <p:sp>
        <p:nvSpPr>
          <p:cNvPr id="11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7" y="3061556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481" y="306162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230" y="306127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67148" y="3582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873336" y="358266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621680" y="358243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414" y="142563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드라이클리닝 【名】干洗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34366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얼룩 【名】斑，污渍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326205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지우다 【动】抹，去掉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3473" y="417963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남다 【动】剩</a:t>
            </a:r>
          </a:p>
        </p:txBody>
      </p:sp>
      <p:sp>
        <p:nvSpPr>
          <p:cNvPr id="3" name="矩形 2"/>
          <p:cNvSpPr/>
          <p:nvPr/>
        </p:nvSpPr>
        <p:spPr>
          <a:xfrm>
            <a:off x="4829034" y="142545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재다 【动】量，测量</a:t>
            </a:r>
          </a:p>
        </p:txBody>
      </p:sp>
      <p:sp>
        <p:nvSpPr>
          <p:cNvPr id="4" name="矩形 3"/>
          <p:cNvSpPr/>
          <p:nvPr/>
        </p:nvSpPr>
        <p:spPr>
          <a:xfrm>
            <a:off x="4829175" y="2343785"/>
            <a:ext cx="406590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통 【副】完全</a:t>
            </a:r>
          </a:p>
        </p:txBody>
      </p:sp>
      <p:sp>
        <p:nvSpPr>
          <p:cNvPr id="5" name="矩形 4"/>
          <p:cNvSpPr/>
          <p:nvPr/>
        </p:nvSpPr>
        <p:spPr>
          <a:xfrm>
            <a:off x="4829034" y="326187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세탁 【名】洗涤</a:t>
            </a:r>
          </a:p>
        </p:txBody>
      </p:sp>
      <p:sp>
        <p:nvSpPr>
          <p:cNvPr id="6" name="矩形 5"/>
          <p:cNvSpPr/>
          <p:nvPr/>
        </p:nvSpPr>
        <p:spPr>
          <a:xfrm>
            <a:off x="503473" y="510546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기장 【名】衣长</a:t>
            </a:r>
          </a:p>
        </p:txBody>
      </p:sp>
      <p:sp>
        <p:nvSpPr>
          <p:cNvPr id="7" name="矩形 6"/>
          <p:cNvSpPr/>
          <p:nvPr/>
        </p:nvSpPr>
        <p:spPr>
          <a:xfrm>
            <a:off x="4829034" y="417944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수선 【名】修理，修改</a:t>
            </a:r>
          </a:p>
        </p:txBody>
      </p:sp>
      <p:sp>
        <p:nvSpPr>
          <p:cNvPr id="8" name="矩形 7"/>
          <p:cNvSpPr/>
          <p:nvPr/>
        </p:nvSpPr>
        <p:spPr>
          <a:xfrm>
            <a:off x="4829034" y="510527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진작 【副】早一点儿</a:t>
            </a:r>
          </a:p>
        </p:txBody>
      </p:sp>
      <p:sp>
        <p:nvSpPr>
          <p:cNvPr id="10" name="矩形 9"/>
          <p:cNvSpPr/>
          <p:nvPr/>
        </p:nvSpPr>
        <p:spPr>
          <a:xfrm>
            <a:off x="503473" y="601224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치수 【名】尺寸</a:t>
            </a:r>
          </a:p>
        </p:txBody>
      </p:sp>
      <p:sp>
        <p:nvSpPr>
          <p:cNvPr id="1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8310" y="2061210"/>
            <a:ext cx="8247380" cy="45231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아저씨, 이 옷 드라이클리닝하면 여기 이 얼룩이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지워질까요?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아저씨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색깔이 짙은 옷이라서 얼룩이 심하게 남지는 않을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거예요.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전 이 청바지 허리랑 기장을 좀 줄이고 싶은데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가능할까요?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아저씨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:가능해요. 먼저 허리 치수부터 재 볼게요.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언제 입었던 바지야? 살 빠져서 안 맞는 거야?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476596" y="6712794"/>
            <a:ext cx="357077" cy="112495"/>
          </a:xfrm>
          <a:prstGeom prst="rect">
            <a:avLst/>
          </a:prstGeom>
        </p:spPr>
      </p:pic>
      <p:pic>
        <p:nvPicPr>
          <p:cNvPr id="4" name="图片 3" descr="18-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4545" y="-46990"/>
            <a:ext cx="438912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290" y="1120775"/>
            <a:ext cx="8314055" cy="51695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아니. 우리 형이 입던 건데 버리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기는 그렇고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해서 내가 입으려고.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나도 이런 바지 한 벌 있는데 요즘 통 살이 쪄서 못 입고 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있었거든. 나도 허리 좀 늘려서 입어 볼까? 아저씨, 바지 허리 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늘리는 건 돼요?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아저씨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수선이 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될지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안 될지 직접 봐야 아니까 한번 가져와 보세요.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나도 진작에 고쳐서 입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을 걸 그랬어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세탁비랑 수선비 합해서 얼마예요?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아저씨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세탁비는 5,000원, 수선비는 8,000원만 주세요. 3일 후에 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집으로 배달해 드릴게요.어느 시간대가 편하세요?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저녁 6시 이후에 갖다 주세요.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아저씨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네, 알겠습니다.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471" y="887787"/>
            <a:ext cx="8244408" cy="58159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1.</a:t>
            </a: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~기는 그렇고</a:t>
            </a:r>
          </a:p>
          <a:p>
            <a:pPr latinLnBrk="1">
              <a:lnSpc>
                <a:spcPct val="150000"/>
              </a:lnSpc>
            </a:pPr>
            <a:r>
              <a:rPr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惯用型，接在动词词干后，表示某种事实或状态不是最满意的、最好的。</a:t>
            </a: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98525" y="1995805"/>
            <a:ext cx="7101205" cy="452310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쉬는 시간에 공부하기는 그렇고 해서 만화를 보고 있어요.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因为在休息时间不太适合学习，所以我正看漫画呢。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배 부른데 밥 먹기는 그렇고 해서 과일을 먹고 있었어요.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因为吃饱了再吃饭不大合适，所以我吃水果来着。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방학 때 어디 놀러 갈 거예요?  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放假打算去哪儿玩儿?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이번 방학이 짧아서 멀리 가기는 그렇고 해서 가까운 태산이나 가려고요.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由于这次的假期有些短，去远一点儿的地方不合适，所以我打算去附近的泰山。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어머니 생신 선물은 준비했어요?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여가 시간을 어떻게 보내고 있어요?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</a:t>
            </a:r>
            <a:r>
              <a:rPr sz="1600" dirty="0"/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2. </a:t>
            </a:r>
            <a:r>
              <a:rPr lang="ko-KR" altLang="en-US"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~(으)ㄹ지</a:t>
            </a:r>
          </a:p>
          <a:p>
            <a:pPr latinLnBrk="1">
              <a:lnSpc>
                <a:spcPct val="150000"/>
              </a:lnSpc>
            </a:pPr>
            <a:r>
              <a:rPr lang="ko-KR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连接词尾，接在谓词词干后，表示说话人对某事发生或实现的可能性进行推测。</a:t>
            </a: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37282" y="2429524"/>
            <a:ext cx="7203915" cy="433832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1) 이번 회의에 누가 가게 될지 모두 다 궁금해 했어요.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大家都很好奇这次会议会派谁去。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2) 먹을지 말지 빨리 말해!    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吃不吃，赶紧说！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3) 가: 동생한테 전화해서 책을 갖다 달라고 하면 안 돼요?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给弟弟打电话，让他把书拿过来不行吗?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동생이 집에 있을지 없을지 몰라요.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不知道弟弟在不在家。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4) 가: 오늘 어떤 옷을 입고 파티에 갈 거예요?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endParaRPr sz="17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5) 가: 오늘 회의에 지은 씨도 오나요?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3.</a:t>
            </a: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~(으)ㄹ 걸 그랬다</a:t>
            </a:r>
          </a:p>
          <a:p>
            <a:pPr latinLnBrk="1">
              <a:lnSpc>
                <a:spcPct val="150000"/>
              </a:lnSpc>
            </a:pPr>
            <a:r>
              <a:rPr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惯用型，接在动词词干后，对没有做或没能做的事情表示后悔或惋惜。</a:t>
            </a:r>
          </a:p>
          <a:p>
            <a:pPr latinLnBrk="1">
              <a:lnSpc>
                <a:spcPct val="150000"/>
              </a:lnSpc>
            </a:pPr>
            <a:endParaRPr lang="ko-KR" altLang="en-US" sz="20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2094244"/>
            <a:ext cx="7203915" cy="433832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1) 우산을 가져 올 걸 그랬어요.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带雨伞来就好了。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2) 밥을 먹고 나올 걸 그랬어요.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吃完饭再出来就好了。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3) 가: 결혼하니까 좋지요?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结了婚很好吧?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결혼을 좀 늦게 할 걸 그랬어요.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再晚点儿结婚就好了。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4) 4) 가: 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이제 와서 후회하면 뭐 해요. 그냥 잊어 버려요.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5) 가: 기분 나쁜 일 있으면 말해 봐요.</a:t>
            </a:r>
          </a:p>
          <a:p>
            <a:pPr latinLnBrk="1"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정성민: 오후에 뭐 할 거예요?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배드민턴을 칠 지 테니스를 칠 지 아직 결정 못 했어요.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 ~(으)ㄹ지’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184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이번 학기에 무슨 과목을 신청할 거예요?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15135" y="3868420"/>
            <a:ext cx="5894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버스 타고 갈지 택시 타고 갈지 아직 잘 모르겠어요.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15135" y="5039995"/>
            <a:ext cx="5276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한국 문화를 신청할지 한국 역사를 신청할지 아직 결정 못 했어요.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93240" y="6082665"/>
            <a:ext cx="5686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국수를 먹을지 된장찌개를 먹을지 아직 결정 못 했어요.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3455" y="3392170"/>
            <a:ext cx="5422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선생님 댁에 어떻게 갈 거예요?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43840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점심은 뭘 먹을 거예요?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0680" y="2815590"/>
            <a:ext cx="6704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코미디 영화를 볼지 액션 영화를 볼지 아직 결정 못 했어요.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53371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무슨 영화를 볼 거예요?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15770" y="1673225"/>
            <a:ext cx="5970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베이징으로 갈지 상하이로 갈지 아직 결정 못 했어요.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5951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주말에 어디로 여행을 가기로 했어요?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12319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3192481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5115" y="2123189"/>
            <a:ext cx="6622014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자신한테 맞는 헤어 스타일은 무엇일까요?</a:t>
            </a:r>
          </a:p>
          <a:p>
            <a:r>
              <a:rPr lang="zh-CN" altLang="en-US" sz="3600" dirty="0"/>
              <a:t>수선해서 다시 입어 보고 싶은 옷이 있나요?</a:t>
            </a:r>
          </a:p>
          <a:p>
            <a:r>
              <a:rPr lang="zh-CN" altLang="en-US" sz="3600" dirty="0"/>
              <a:t>헤어 디자이너가 마음에 들지 않는 스타일로 만들어 놓았다면 어떻게 할 건가요?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도입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4377391"/>
            <a:ext cx="596900" cy="686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81710" y="2486025"/>
            <a:ext cx="7180580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엄마, ~ㄹ 때, 우산, 가져 가다, ~(으)ㄹ 걸 그랬다, 가져 오다</a:t>
            </a:r>
          </a:p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→ 엄마가 우산 가져 가라고 할 때 가져 올 걸 그랬어요.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769683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 ~(으)ㄹ 걸 그랬다’ 를 이용하여 보기와 같이 다음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75723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친구, ~(으)ㄹ 걸 그랬다, 오다, ~더라면, 외출하다, ~ㄹ 줄 알다, ~지 말다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96340" y="3868420"/>
            <a:ext cx="476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속이 안 좋은데 밥을 안 먹을 걸 그랬어요.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96340" y="5039995"/>
            <a:ext cx="579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친구가 올 줄 알았더라면 외출하지 말 걸 그랬어요.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59510" y="6082665"/>
            <a:ext cx="5686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오늘 주말이고 날씨도 좋은데 놀러 갈 걸 그랬어요.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3455" y="3392170"/>
            <a:ext cx="45224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안 좋다, ~(으)ㄹ 걸 그랬다, 속, 밥, 안 먹다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56140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~(으)ㄹ 걸 그랬다, 주말, 좋다, 놀다, 가다, 오늘, 날씨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3795" y="2815590"/>
            <a:ext cx="6055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날씨가 추울 줄 알았으면 옷을 많이 입을 걸 그랬어요.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7125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옷, 날씨, ~ㄹ 줄 알다, 춥다, 많이, ~(으)ㄹ 걸 그랬다, 입다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96340" y="1673225"/>
            <a:ext cx="5970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수업에 지각할 줄 알았으면 밥 먹고 올 걸 그랬어요.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6990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수업, ~ㄹ 줄 알다, 지각하다, 밥 먹다, ~(으)ㄹ 걸 그랬다, 오다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커피에 설탕을 넣을까요?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정성민: 네. 커피에다가 설탕을 넣어 주세요.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‘~에다가’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저도 가고 싶지만______________________________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184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오늘 저녁에 같이 운동하러 갈래요?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15135" y="3868420"/>
            <a:ext cx="5894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정독에다가 말하기와 듣기 모두 3과목 봤어요.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71570" y="5039995"/>
            <a:ext cx="3624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숙제에다가 약속도 있어서 갈 수 없을 것 같아요.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45920" y="6082665"/>
            <a:ext cx="7165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멋있는 배우들에다가 내용도 재미있어서 인기가 대단한가 봐요.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3455" y="3392170"/>
            <a:ext cx="5422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저번 기말 시험 몇 과목 봤어요?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43840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코미디 영화가 개봉했다면서요?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2605" y="2815590"/>
            <a:ext cx="6543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아무 옷에다가 입어도 다 어울릴 것 같아요.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53371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이 청바지는 어떤 옷과 입어야 어울릴까요?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그냥 먹어도 맛있고_______________________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75100" y="1673225"/>
            <a:ext cx="3710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밥에다가 올려 먹어도 맛있어요.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5951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이 음식은 어떻게 먹어야 맛있을까요?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웨이빈: 주말에 시간이 있으면 뭘 해요?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정성민: 주말 같은 경우 운동을 하거나 등산해요.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‘같은 경우’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92823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184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김지은: 대학로로 같이 연극 보러 갈래요?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15135" y="3868420"/>
            <a:ext cx="6925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이번 영어 시험 같은 경우에는 저번 영어 시험보다 쉬웠어요.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92605" y="5039995"/>
            <a:ext cx="6934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저한테 연극 같은 경우에는 이해하기 어려운 것이에요.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45920" y="6082665"/>
            <a:ext cx="5200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저 같은 경우도 어떻게 해야 할지 잘 모르겠네요.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820" y="3392170"/>
            <a:ext cx="67138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이번 영어 시험은 저번 영어 시험에 비해 어땠어요?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6819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이런 어려운 상황을 어떻게 처리해야 할지 모르겠어요.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2605" y="2815590"/>
            <a:ext cx="6543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감기 같은 경우에는 약 먹고 쉬면 금방 나을 거예요.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4281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운동을 무리하게 해서 감기에 걸린 것 같아요.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2605" y="1652905"/>
            <a:ext cx="6621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결혼식 같은 경우에는 정장이나 깔끔한 옷을 입고 가야 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5951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결혼식에 어떻게 차려 입고 가야 해요?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점심 뭐 먹으러 갈 거예요?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웨이빈: 추운데 멀리 가기는 그러니까 가까운 곳에 가서 먹어요.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5.‘~기는 그렇고’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92823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헬스장에 가서______________________________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도서관에 학생들이 많아서______________________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영화관에 혼자 가서____________________________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184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시간이 나면 무슨 운동을 해요?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650105" y="3868420"/>
            <a:ext cx="3990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가기는 그렇고 해서 그냥 교실에서 공부하려고요.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42005" y="5039995"/>
            <a:ext cx="5384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운동하기는 그렇고 해서 친구들과 농구를 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05885" y="6082665"/>
            <a:ext cx="4110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보기는 그렇고 해서 보통 기숙사에서 인터넷으로 봐요.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820" y="3392170"/>
            <a:ext cx="67138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주말에 시험 공부 어떻게 할 거예요?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6819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지은 씨는 자주 영화 봐요?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내일 비가 오는데______________________________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2855" y="2815590"/>
            <a:ext cx="4542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어디 놀러 가기는 그러니까 그냥 기숙사에서 쉬어야죠.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4281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내일 주말인데 뭐 할 거예요?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학생인데 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00680" y="1652905"/>
            <a:ext cx="5513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비싼 것 하기는 그러니까 목도리나 장갑 어때요?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74422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다음 주가 어버이날인데 아버지께 어떤 선물을 하면 좋을까요?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웨이빈: 방학하면 무엇을 할 거예요?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</a:t>
            </a:r>
            <a:r>
              <a:rPr kumimoji="1" lang="zh-CN" altLang="en-US" sz="2400" b="1" u="sng" dirty="0">
                <a:solidFill>
                  <a:srgbClr val="002060"/>
                </a:solidFill>
              </a:rPr>
              <a:t>방학 동안 여행을 어디로 갈지 아직 정하지 못했어요. </a:t>
            </a:r>
            <a:r>
              <a:rPr kumimoji="1" lang="zh-CN" altLang="en-US" sz="2400" b="1" dirty="0">
                <a:solidFill>
                  <a:srgbClr val="002060"/>
                </a:solidFill>
              </a:rPr>
              <a:t>(~ㄹ지)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6.보기와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928235"/>
            <a:ext cx="7860030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어디에서 봤는지______________________________(통)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785939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웨이빈 씨가 고생해서 만들었는데____________________(~게)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786066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정성민:____________________________못 갈 것 같아요. (통)</a:t>
            </a:r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184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저 사람을 어디에서 본 것 같은데 기억나요?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478145" y="3890010"/>
            <a:ext cx="1929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맛있게 먹을게요.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47440" y="5029835"/>
            <a:ext cx="2675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통 기억이 나지 않아요.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156460" y="6098540"/>
            <a:ext cx="1686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요즘 통 바빠서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820" y="3392170"/>
            <a:ext cx="67138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음식을 잘 못 만들지만 한번 만들어 봤어요.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8045" y="5606415"/>
            <a:ext cx="6819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이번 주말에 신입생 파티가 있는데 같이 갈래요?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785939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____________________심사숙고해서 결정하세요.(~ㄹ지)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91665" y="2814955"/>
            <a:ext cx="2758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수업을 들을지 말지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81343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내일 전공 수업하고 정말 듣고 싶었던 강좌가 겹쳤는데 어떡하죠?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7860030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 ____________________까지 합해서 총 8만원 썼어요. (~에다가)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905635" y="1673225"/>
            <a:ext cx="2345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옷 값에다가 외식비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6020"/>
            <a:ext cx="36772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오늘 총 얼마 썼어요?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843915" y="3331210"/>
            <a:ext cx="7468870" cy="6991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결혼에 대해 저 (          ) 생각이 좀 달라요.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36930" y="2524125"/>
            <a:ext cx="7475220" cy="60134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감기에 걸려서 요즘 동생이 (        ) 먹지 못해요.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843280" y="1717675"/>
            <a:ext cx="7468870" cy="7175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~에다가, ~ㄹ지, ~게, 통, 같은 경우, ~거든, -던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500" y="937260"/>
            <a:ext cx="83051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7.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단어를 골라 다음 문장을 완성해 보세요.</a:t>
            </a:r>
          </a:p>
        </p:txBody>
      </p:sp>
      <p:sp>
        <p:nvSpPr>
          <p:cNvPr id="35" name="矩形 34"/>
          <p:cNvSpPr/>
          <p:nvPr/>
        </p:nvSpPr>
        <p:spPr>
          <a:xfrm>
            <a:off x="431338" y="2435251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</a:t>
            </a:r>
            <a:endParaRPr 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07510" y="2625725"/>
            <a:ext cx="5245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통</a:t>
            </a:r>
          </a:p>
        </p:txBody>
      </p:sp>
      <p:sp>
        <p:nvSpPr>
          <p:cNvPr id="20" name="矩形 19"/>
          <p:cNvSpPr/>
          <p:nvPr/>
        </p:nvSpPr>
        <p:spPr>
          <a:xfrm>
            <a:off x="428163" y="328170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35660" y="4217670"/>
            <a:ext cx="7472045" cy="63373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그 문제를 학생들이 어떻게 생각 (         ) 많이 궁금해요.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5148" y="4128161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  <a:endParaRPr 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13355" y="3481705"/>
            <a:ext cx="14154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같은 경우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839335" y="4335145"/>
            <a:ext cx="6965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할지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835660" y="5147945"/>
            <a:ext cx="7472045" cy="47434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힘든 일이 있어도 즐겁 (       ) 삽시다.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8958" y="5038751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17290" y="5223510"/>
            <a:ext cx="411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게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847725" y="5943600"/>
            <a:ext cx="7472045" cy="702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웨이빈의 꿈은 언덕 위 (         ) 집을 짓는 거예요.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0703" y="59436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576320" y="6128385"/>
            <a:ext cx="1041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에다가</a:t>
            </a:r>
          </a:p>
        </p:txBody>
      </p:sp>
      <p:sp>
        <p:nvSpPr>
          <p:cNvPr id="19" name="矩形 18"/>
          <p:cNvSpPr/>
          <p:nvPr/>
        </p:nvSpPr>
        <p:spPr>
          <a:xfrm rot="21075228">
            <a:off x="7018072" y="27165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21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7" grpId="0"/>
      <p:bldP spid="14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54060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8.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알맞은 관용어를 골라 다음 문장을 완성해 보세요.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4215" y="2508885"/>
            <a:ext cx="74060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❶ 엄마가 매일 잔소리 해서 </a:t>
            </a:r>
            <a:r>
              <a:rPr lang="en-US" altLang="ko-KR" sz="20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____________________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❷ 저는 </a:t>
            </a:r>
            <a:r>
              <a:rPr lang="en-US" altLang="ko-KR" sz="20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____________________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누가 내 말을 하는지 다 알 수 있어요.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❸ 저희 할머니께서는 </a:t>
            </a:r>
            <a:r>
              <a:rPr lang="en-US" altLang="ko-KR" sz="20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____________________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제 말을 잘 듣지 못해요.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❹ 저는 </a:t>
            </a:r>
            <a:r>
              <a:rPr lang="en-US" altLang="ko-KR" sz="20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____________________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 남의 말을 잘 믿어요.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❺ 누가 내 이야기를 하나봐요.</a:t>
            </a:r>
            <a:r>
              <a:rPr lang="en-US" altLang="ko-KR" sz="20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____________________</a:t>
            </a:r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843280" y="1717675"/>
            <a:ext cx="7468870" cy="7175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귀(가) 어둡다, 귀(가) 밝다, 귀(가) 얇다, 귀(가) 가렵다, 귀(가) 아프다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47210" y="2508885"/>
            <a:ext cx="1635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귀가 아파요.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01850" y="2800350"/>
            <a:ext cx="1635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귀가 밝아서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63340" y="3447415"/>
            <a:ext cx="1851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귀가 어두워서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28215" y="4064635"/>
            <a:ext cx="1635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귀가 얇아서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30420" y="4385945"/>
            <a:ext cx="2275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귀가 너무 가려워요.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9.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헤어 스타일 중 좋아하는 것이 있나요? 그 스타일을 설명해 보세요.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27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2875" y="2306955"/>
            <a:ext cx="1948815" cy="2186305"/>
          </a:xfrm>
          <a:prstGeom prst="rect">
            <a:avLst/>
          </a:prstGeom>
        </p:spPr>
      </p:pic>
      <p:pic>
        <p:nvPicPr>
          <p:cNvPr id="7" name="图片 6" descr="27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1540" y="2080895"/>
            <a:ext cx="2190750" cy="2546350"/>
          </a:xfrm>
          <a:prstGeom prst="rect">
            <a:avLst/>
          </a:prstGeom>
        </p:spPr>
      </p:pic>
      <p:pic>
        <p:nvPicPr>
          <p:cNvPr id="8" name="图片 7" descr="27-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5740" y="2080895"/>
            <a:ext cx="2565400" cy="2638425"/>
          </a:xfrm>
          <a:prstGeom prst="rect">
            <a:avLst/>
          </a:prstGeom>
        </p:spPr>
      </p:pic>
      <p:pic>
        <p:nvPicPr>
          <p:cNvPr id="9" name="图片 8" descr="27-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4445" y="4335145"/>
            <a:ext cx="2355850" cy="2419985"/>
          </a:xfrm>
          <a:prstGeom prst="rect">
            <a:avLst/>
          </a:prstGeom>
        </p:spPr>
      </p:pic>
      <p:pic>
        <p:nvPicPr>
          <p:cNvPr id="10" name="图片 9" descr="27-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1540" y="4055110"/>
            <a:ext cx="2208530" cy="2557145"/>
          </a:xfrm>
          <a:prstGeom prst="rect">
            <a:avLst/>
          </a:prstGeom>
        </p:spPr>
      </p:pic>
      <p:pic>
        <p:nvPicPr>
          <p:cNvPr id="11" name="图片 10" descr="27-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69585" y="4404995"/>
            <a:ext cx="1997075" cy="206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10.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친구와 함께 이야기해 보세요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30885" y="1790700"/>
            <a:ext cx="714057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❶ 미용실에 자주 갑니까? 요즘 어떤 헤어 스타일이 유행하고 있습니까?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❷ 지금 본인의 헤어 스타일이 마음에 듭니까? 만약 스타일을 바꾸고 싶다면 어떤 스타일로 바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꾸고 싶습니까?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❸ 내가 아끼는 옷에 구멍이 났다면 어떻게 할 겁니까? 한번 말해 보세요.</a:t>
            </a:r>
          </a:p>
        </p:txBody>
      </p:sp>
      <p:sp>
        <p:nvSpPr>
          <p:cNvPr id="7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40970" y="1146810"/>
            <a:ext cx="4281170" cy="65024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머리를 감다　洗头发　</a:t>
            </a:r>
          </a:p>
        </p:txBody>
      </p:sp>
      <p:sp>
        <p:nvSpPr>
          <p:cNvPr id="23" name="矩形 22"/>
          <p:cNvSpPr/>
          <p:nvPr/>
        </p:nvSpPr>
        <p:spPr>
          <a:xfrm>
            <a:off x="140970" y="1987550"/>
            <a:ext cx="4281170" cy="80391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머리를 드라이기로 말리다.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用吹风机吹干头发。</a:t>
            </a:r>
          </a:p>
        </p:txBody>
      </p:sp>
      <p:sp>
        <p:nvSpPr>
          <p:cNvPr id="33" name="矩形 32"/>
          <p:cNvSpPr/>
          <p:nvPr/>
        </p:nvSpPr>
        <p:spPr>
          <a:xfrm>
            <a:off x="140970" y="2967990"/>
            <a:ext cx="4281170" cy="82296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머리를 갈색으로 염색해 주세요.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请帮我把头发染成棕褐色的。</a:t>
            </a:r>
          </a:p>
        </p:txBody>
      </p:sp>
      <p:sp>
        <p:nvSpPr>
          <p:cNvPr id="2" name="矩形 1"/>
          <p:cNvSpPr/>
          <p:nvPr/>
        </p:nvSpPr>
        <p:spPr>
          <a:xfrm>
            <a:off x="140970" y="3966210"/>
            <a:ext cx="4281170" cy="78676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머리를 살짝 다듬어 주세요.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请帮我把头发稍微剪一下。　</a:t>
            </a:r>
          </a:p>
        </p:txBody>
      </p:sp>
      <p:sp>
        <p:nvSpPr>
          <p:cNvPr id="3" name="矩形 2"/>
          <p:cNvSpPr/>
          <p:nvPr/>
        </p:nvSpPr>
        <p:spPr>
          <a:xfrm>
            <a:off x="4569460" y="1147445"/>
            <a:ext cx="4413250" cy="64960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파마가 다 풀렸어요.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卷发的卷儿都没了。　</a:t>
            </a:r>
          </a:p>
        </p:txBody>
      </p:sp>
      <p:sp>
        <p:nvSpPr>
          <p:cNvPr id="4" name="矩形 3"/>
          <p:cNvSpPr/>
          <p:nvPr/>
        </p:nvSpPr>
        <p:spPr>
          <a:xfrm>
            <a:off x="4569460" y="1986915"/>
            <a:ext cx="4412615" cy="80454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머리숱이 별로 없어서 파마를 하고 싶어요.　</a:t>
            </a:r>
          </a:p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我的头发挺少的，所以想要烫个卷发。　</a:t>
            </a:r>
          </a:p>
        </p:txBody>
      </p:sp>
      <p:sp>
        <p:nvSpPr>
          <p:cNvPr id="5" name="矩形 4"/>
          <p:cNvSpPr/>
          <p:nvPr/>
        </p:nvSpPr>
        <p:spPr>
          <a:xfrm>
            <a:off x="4569460" y="2967990"/>
            <a:ext cx="4413250" cy="82296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물세탁하고 나서 옷이 상했어요.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水洗以后，衣服毁了。</a:t>
            </a:r>
          </a:p>
        </p:txBody>
      </p:sp>
      <p:sp>
        <p:nvSpPr>
          <p:cNvPr id="6" name="矩形 5"/>
          <p:cNvSpPr/>
          <p:nvPr/>
        </p:nvSpPr>
        <p:spPr>
          <a:xfrm>
            <a:off x="140335" y="4926965"/>
            <a:ext cx="4281805" cy="76073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스포츠 머리로 깎고 싶어요.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想要剪成运动型的短发。　</a:t>
            </a:r>
          </a:p>
        </p:txBody>
      </p:sp>
      <p:sp>
        <p:nvSpPr>
          <p:cNvPr id="7" name="矩形 6"/>
          <p:cNvSpPr/>
          <p:nvPr/>
        </p:nvSpPr>
        <p:spPr>
          <a:xfrm>
            <a:off x="4569460" y="3966210"/>
            <a:ext cx="4411980" cy="88201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구김이 잘 가는 옷이라서 다림질을 해 줘야 해요.</a:t>
            </a:r>
          </a:p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这件衣服容易起褶，所以要熨一下。</a:t>
            </a: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92D05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zh-CN" altLang="ko-KR" sz="2800" b="1" dirty="0" smtClean="0">
                <a:solidFill>
                  <a:schemeClr val="bg1"/>
                </a:solidFill>
                <a:cs typeface="+mn-ea"/>
                <a:sym typeface="+mn-lt"/>
              </a:rPr>
              <a:t>扩展词句</a:t>
            </a:r>
          </a:p>
        </p:txBody>
      </p:sp>
      <p:sp>
        <p:nvSpPr>
          <p:cNvPr id="10" name="矩形 9"/>
          <p:cNvSpPr/>
          <p:nvPr/>
        </p:nvSpPr>
        <p:spPr>
          <a:xfrm>
            <a:off x="140335" y="5878830"/>
            <a:ext cx="4281805" cy="76073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머리를 커트로 시원하게 잘라 주세요.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请给我剪成清爽的短发。　</a:t>
            </a:r>
          </a:p>
        </p:txBody>
      </p:sp>
      <p:sp>
        <p:nvSpPr>
          <p:cNvPr id="11" name="矩形 10"/>
          <p:cNvSpPr/>
          <p:nvPr/>
        </p:nvSpPr>
        <p:spPr>
          <a:xfrm>
            <a:off x="4568190" y="4926965"/>
            <a:ext cx="4413250" cy="82296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떨어진 단추를 다시 달아 주세요.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请帮我把掉了的扣子缝上。</a:t>
            </a:r>
          </a:p>
        </p:txBody>
      </p:sp>
      <p:sp>
        <p:nvSpPr>
          <p:cNvPr id="12" name="矩形 11"/>
          <p:cNvSpPr/>
          <p:nvPr/>
        </p:nvSpPr>
        <p:spPr>
          <a:xfrm>
            <a:off x="4568190" y="5878830"/>
            <a:ext cx="4413250" cy="822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구멍 난 곳을 꿰매 주세요.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请把破了洞的地方补上。</a:t>
            </a:r>
          </a:p>
        </p:txBody>
      </p:sp>
      <p:sp>
        <p:nvSpPr>
          <p:cNvPr id="9" name="矩形 8"/>
          <p:cNvSpPr/>
          <p:nvPr/>
        </p:nvSpPr>
        <p:spPr>
          <a:xfrm>
            <a:off x="140970" y="1146810"/>
            <a:ext cx="4281170" cy="6502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머리를 감다　洗头发　</a:t>
            </a:r>
          </a:p>
        </p:txBody>
      </p:sp>
      <p:sp>
        <p:nvSpPr>
          <p:cNvPr id="13" name="矩形 12"/>
          <p:cNvSpPr/>
          <p:nvPr/>
        </p:nvSpPr>
        <p:spPr>
          <a:xfrm>
            <a:off x="140970" y="1987550"/>
            <a:ext cx="4281170" cy="8039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머리를 드라이기로 말리다.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用吹风机吹干头发。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40970" y="2967990"/>
            <a:ext cx="4281170" cy="822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머리를 갈색으로 염색해 주세요.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请帮我把头发染成棕褐色的。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40970" y="3966210"/>
            <a:ext cx="4281170" cy="7867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머리를 살짝 다듬어 주세요.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请帮我把头发稍微剪一下。　</a:t>
            </a:r>
          </a:p>
        </p:txBody>
      </p:sp>
      <p:sp>
        <p:nvSpPr>
          <p:cNvPr id="17" name="矩形 16"/>
          <p:cNvSpPr/>
          <p:nvPr/>
        </p:nvSpPr>
        <p:spPr>
          <a:xfrm>
            <a:off x="4569460" y="1147445"/>
            <a:ext cx="4413250" cy="6496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파마가 다 풀렸어요.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卷发的卷儿都没了。　</a:t>
            </a:r>
          </a:p>
        </p:txBody>
      </p:sp>
      <p:sp>
        <p:nvSpPr>
          <p:cNvPr id="18" name="矩形 17"/>
          <p:cNvSpPr/>
          <p:nvPr/>
        </p:nvSpPr>
        <p:spPr>
          <a:xfrm>
            <a:off x="4569460" y="1986915"/>
            <a:ext cx="4412615" cy="8045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머리숱이 별로 없어서 파마를 하고 싶어요.　</a:t>
            </a:r>
          </a:p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我的头发挺少的，所以想要烫个卷发。　</a:t>
            </a:r>
          </a:p>
        </p:txBody>
      </p:sp>
      <p:sp>
        <p:nvSpPr>
          <p:cNvPr id="19" name="矩形 18"/>
          <p:cNvSpPr/>
          <p:nvPr/>
        </p:nvSpPr>
        <p:spPr>
          <a:xfrm>
            <a:off x="4569460" y="2967990"/>
            <a:ext cx="4413250" cy="822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물세탁하고 나서 옷이 상했어요.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水洗以后，衣服毁了。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40335" y="4926965"/>
            <a:ext cx="4281805" cy="7607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스포츠 머리로 깎고 싶어요.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想要剪成运动型的短发。　</a:t>
            </a:r>
          </a:p>
        </p:txBody>
      </p:sp>
      <p:sp>
        <p:nvSpPr>
          <p:cNvPr id="21" name="矩形 20"/>
          <p:cNvSpPr/>
          <p:nvPr/>
        </p:nvSpPr>
        <p:spPr>
          <a:xfrm>
            <a:off x="4569460" y="3966210"/>
            <a:ext cx="4411980" cy="88201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구김이 잘 가는 옷이라서 다림질을 해 줘야 해요.</a:t>
            </a:r>
          </a:p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这件衣服容易起褶，所以要熨一下。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40335" y="5878830"/>
            <a:ext cx="4281805" cy="7607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머리를 커트로 시원하게 잘라 주세요.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请给我剪成清爽的短发。　</a:t>
            </a:r>
          </a:p>
        </p:txBody>
      </p:sp>
      <p:sp>
        <p:nvSpPr>
          <p:cNvPr id="25" name="矩形 24"/>
          <p:cNvSpPr/>
          <p:nvPr/>
        </p:nvSpPr>
        <p:spPr>
          <a:xfrm>
            <a:off x="4568190" y="4926965"/>
            <a:ext cx="4413250" cy="822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떨어진 단추를 다시 달아 주세요.　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请帮我把掉了的扣子缝上。</a:t>
            </a:r>
          </a:p>
        </p:txBody>
      </p:sp>
      <p:sp>
        <p:nvSpPr>
          <p:cNvPr id="27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890" y="1019810"/>
            <a:ext cx="4065905" cy="3714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두다 【动】放，置，搁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1592580"/>
            <a:ext cx="4065905" cy="42418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심사숙고 【名】深思熟虑</a:t>
            </a:r>
          </a:p>
        </p:txBody>
      </p:sp>
      <p:sp>
        <p:nvSpPr>
          <p:cNvPr id="5" name="矩形 4"/>
          <p:cNvSpPr/>
          <p:nvPr/>
        </p:nvSpPr>
        <p:spPr>
          <a:xfrm>
            <a:off x="389890" y="2266950"/>
            <a:ext cx="4065905" cy="45593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차려입다 【动】穿上</a:t>
            </a:r>
          </a:p>
        </p:txBody>
      </p:sp>
      <p:sp>
        <p:nvSpPr>
          <p:cNvPr id="6" name="矩形 5"/>
          <p:cNvSpPr/>
          <p:nvPr/>
        </p:nvSpPr>
        <p:spPr>
          <a:xfrm>
            <a:off x="389890" y="2989580"/>
            <a:ext cx="4065905" cy="43815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개봉 【名】首映</a:t>
            </a:r>
          </a:p>
        </p:txBody>
      </p:sp>
      <p:sp>
        <p:nvSpPr>
          <p:cNvPr id="7" name="矩形 6"/>
          <p:cNvSpPr/>
          <p:nvPr/>
        </p:nvSpPr>
        <p:spPr>
          <a:xfrm>
            <a:off x="389890" y="3655060"/>
            <a:ext cx="4065905" cy="43878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언덕 【名】丘陵，小山坡</a:t>
            </a:r>
          </a:p>
        </p:txBody>
      </p:sp>
      <p:sp>
        <p:nvSpPr>
          <p:cNvPr id="8" name="矩形 7"/>
          <p:cNvSpPr/>
          <p:nvPr/>
        </p:nvSpPr>
        <p:spPr>
          <a:xfrm>
            <a:off x="389890" y="4314190"/>
            <a:ext cx="4065905" cy="41402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강좌 【名】讲座</a:t>
            </a:r>
          </a:p>
        </p:txBody>
      </p:sp>
      <p:sp>
        <p:nvSpPr>
          <p:cNvPr id="9" name="矩形 8"/>
          <p:cNvSpPr/>
          <p:nvPr/>
        </p:nvSpPr>
        <p:spPr>
          <a:xfrm>
            <a:off x="4715510" y="1036320"/>
            <a:ext cx="4065905" cy="35496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잔소리 【名】啰唆，唠叨</a:t>
            </a:r>
            <a:endParaRPr lang="zh-CN" altLang="zh-CN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5510" y="1592580"/>
            <a:ext cx="4065905" cy="109855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귀가 가렵다 【惯】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耳朵发痒，形容感觉到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好像有人在谈论自己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510" y="2989580"/>
            <a:ext cx="4065905" cy="8089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귀가 어둡다 【惯】 耳朵背，听不清楚别人说的话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510" y="4014470"/>
            <a:ext cx="4065905" cy="71310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귀가 밝다 【惯】耳朵灵，形容听觉发达</a:t>
            </a:r>
          </a:p>
        </p:txBody>
      </p:sp>
      <p:sp>
        <p:nvSpPr>
          <p:cNvPr id="13" name="矩形 12"/>
          <p:cNvSpPr/>
          <p:nvPr/>
        </p:nvSpPr>
        <p:spPr>
          <a:xfrm>
            <a:off x="4715510" y="4935220"/>
            <a:ext cx="4065905" cy="152273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귀가 아프다 【惯】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耳朵磨出茧子，形容反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复听同样的话，听到厌</a:t>
            </a:r>
          </a:p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烦的程度</a:t>
            </a:r>
          </a:p>
        </p:txBody>
      </p:sp>
      <p:sp>
        <p:nvSpPr>
          <p:cNvPr id="3" name="矩形 2"/>
          <p:cNvSpPr/>
          <p:nvPr/>
        </p:nvSpPr>
        <p:spPr>
          <a:xfrm>
            <a:off x="389890" y="4935220"/>
            <a:ext cx="4065905" cy="38036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겹치다 【动】重叠，重合</a:t>
            </a:r>
          </a:p>
        </p:txBody>
      </p:sp>
      <p:sp>
        <p:nvSpPr>
          <p:cNvPr id="15" name="矩形 14"/>
          <p:cNvSpPr/>
          <p:nvPr/>
        </p:nvSpPr>
        <p:spPr>
          <a:xfrm>
            <a:off x="389890" y="5563235"/>
            <a:ext cx="4065905" cy="38036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구멍 【名】洞</a:t>
            </a:r>
          </a:p>
        </p:txBody>
      </p:sp>
      <p:sp>
        <p:nvSpPr>
          <p:cNvPr id="17" name="矩形 16"/>
          <p:cNvSpPr/>
          <p:nvPr/>
        </p:nvSpPr>
        <p:spPr>
          <a:xfrm>
            <a:off x="389890" y="6191885"/>
            <a:ext cx="4065905" cy="38036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아끼다 【动】爱惜，珍惜</a:t>
            </a:r>
          </a:p>
        </p:txBody>
      </p:sp>
      <p:sp>
        <p:nvSpPr>
          <p:cNvPr id="1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97" y="3121246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881" y="3041940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230" y="304222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76038" y="358795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987636" y="358774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814720" y="368022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235710"/>
            <a:ext cx="4065905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스타일 【名】风格，类型</a:t>
            </a:r>
          </a:p>
        </p:txBody>
      </p:sp>
      <p:sp>
        <p:nvSpPr>
          <p:cNvPr id="22" name="矩形 21"/>
          <p:cNvSpPr/>
          <p:nvPr/>
        </p:nvSpPr>
        <p:spPr>
          <a:xfrm>
            <a:off x="504049" y="2126041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자르다 【动】剪</a:t>
            </a:r>
          </a:p>
        </p:txBody>
      </p:sp>
      <p:sp>
        <p:nvSpPr>
          <p:cNvPr id="23" name="矩形 22"/>
          <p:cNvSpPr/>
          <p:nvPr/>
        </p:nvSpPr>
        <p:spPr>
          <a:xfrm>
            <a:off x="504049" y="30091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파마 【名】烫发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784" y="123567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손상 【名】损伤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850" y="212622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실리다 【动】刊登，刊载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733925" y="3009265"/>
            <a:ext cx="4065905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생머리 【名】直发</a:t>
            </a:r>
          </a:p>
        </p:txBody>
      </p:sp>
      <p:sp>
        <p:nvSpPr>
          <p:cNvPr id="4" name="矩形 3"/>
          <p:cNvSpPr/>
          <p:nvPr/>
        </p:nvSpPr>
        <p:spPr>
          <a:xfrm>
            <a:off x="504049" y="393243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귀중품 【名】贵重物品</a:t>
            </a:r>
          </a:p>
        </p:txBody>
      </p:sp>
      <p:sp>
        <p:nvSpPr>
          <p:cNvPr id="5" name="矩形 4"/>
          <p:cNvSpPr/>
          <p:nvPr/>
        </p:nvSpPr>
        <p:spPr>
          <a:xfrm>
            <a:off x="504049" y="47871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사물함 【名】储物柜</a:t>
            </a:r>
          </a:p>
        </p:txBody>
      </p:sp>
      <p:sp>
        <p:nvSpPr>
          <p:cNvPr id="6" name="矩形 5"/>
          <p:cNvSpPr/>
          <p:nvPr/>
        </p:nvSpPr>
        <p:spPr>
          <a:xfrm>
            <a:off x="4733784" y="393243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앞머리 【名】刘海儿</a:t>
            </a:r>
          </a:p>
        </p:txBody>
      </p:sp>
      <p:sp>
        <p:nvSpPr>
          <p:cNvPr id="7" name="矩形 6"/>
          <p:cNvSpPr/>
          <p:nvPr/>
        </p:nvSpPr>
        <p:spPr>
          <a:xfrm>
            <a:off x="4733784" y="47871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전환 【名】转换，变换</a:t>
            </a:r>
          </a:p>
        </p:txBody>
      </p:sp>
      <p:sp>
        <p:nvSpPr>
          <p:cNvPr id="8" name="矩形 7"/>
          <p:cNvSpPr/>
          <p:nvPr/>
        </p:nvSpPr>
        <p:spPr>
          <a:xfrm>
            <a:off x="504049" y="56380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웨이브 【名】波浪，卷发</a:t>
            </a:r>
          </a:p>
        </p:txBody>
      </p:sp>
      <p:sp>
        <p:nvSpPr>
          <p:cNvPr id="9" name="矩形 8"/>
          <p:cNvSpPr/>
          <p:nvPr/>
        </p:nvSpPr>
        <p:spPr>
          <a:xfrm>
            <a:off x="4733784" y="56380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귀가 얇다 【惯】耳根子软</a:t>
            </a:r>
          </a:p>
        </p:txBody>
      </p:sp>
      <p:sp>
        <p:nvSpPr>
          <p:cNvPr id="1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2590" y="2099310"/>
            <a:ext cx="8741410" cy="45231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직원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어서 오세요. 귀중품은 여기 사물함에 보관하세요.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</a:rPr>
              <a:t>         열쇠 여기 있습니다.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/>
              <a:t>머리를 약간 자르고 파마를 하고 싶은데 저한테 </a:t>
            </a:r>
          </a:p>
          <a:p>
            <a:pPr>
              <a:lnSpc>
                <a:spcPct val="150000"/>
              </a:lnSpc>
            </a:pPr>
            <a:r>
              <a:rPr sz="2400" dirty="0"/>
              <a:t>             어울릴지 모르겠어요.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직원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손님은 얼굴이 둥글기 때문에 짧은 머리</a:t>
            </a:r>
            <a:r>
              <a:rPr sz="2400" dirty="0">
                <a:solidFill>
                  <a:prstClr val="black"/>
                </a:solidFill>
                <a:hlinkClick r:id="rId3" action="ppaction://hlinksldjump"/>
              </a:rPr>
              <a:t>에다가</a:t>
            </a:r>
            <a:r>
              <a:rPr sz="2400" dirty="0">
                <a:solidFill>
                  <a:prstClr val="black"/>
                </a:solidFill>
              </a:rPr>
              <a:t> 굵은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</a:rPr>
              <a:t>         웨이브를 주면 훨씬 예쁠 것 같아요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 그래요? 그럼 그렇게 해 주세요. 머리 손상이 적은 파마약으로 해 주세요. 카오리는어떤 스타일로 할지 결정했어?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44871" y="6622624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2" name="图片 1" descr="14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6805" y="31115"/>
            <a:ext cx="438912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1485" y="588010"/>
            <a:ext cx="8240395" cy="61855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카오리:아니. 아줌마, 요즘 유행하는 헤어 스타일이 실린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           잡지 있나요?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직원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</a:t>
            </a:r>
            <a:r>
              <a:rPr sz="2400" dirty="0">
                <a:solidFill>
                  <a:prstClr val="black"/>
                </a:solidFill>
                <a:sym typeface="+mn-ea"/>
              </a:rPr>
              <a:t>여기 이 스타일 어때요? 손님 </a:t>
            </a:r>
            <a:r>
              <a:rPr sz="2400" dirty="0">
                <a:solidFill>
                  <a:prstClr val="black"/>
                </a:solidFill>
                <a:sym typeface="+mn-ea"/>
                <a:hlinkClick r:id="rId3" action="ppaction://hlinksldjump"/>
              </a:rPr>
              <a:t>같은 경우</a:t>
            </a:r>
            <a:r>
              <a:rPr sz="2400" dirty="0">
                <a:solidFill>
                  <a:prstClr val="black"/>
                </a:solidFill>
                <a:sym typeface="+mn-ea"/>
              </a:rPr>
              <a:t>는 얼굴이 긴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sym typeface="+mn-ea"/>
              </a:rPr>
              <a:t>        편이라 파마보다는 생머리에 앞머리를 내는 것이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sym typeface="+mn-ea"/>
              </a:rPr>
              <a:t>        좋을 것 같은데 어때요?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:내가 봐도 잘 어울릴 것 같아. 기분 전환 겸 시도해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           보는 게 어때?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카오리:좋아. 아줌마, 이렇게 해 주세요. 난 귀가 너무 얇아서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           큰일이야.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:걱정하지 마. 후회하지 않을 테니까.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직원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:두 분 다 예쁘</a:t>
            </a:r>
            <a:r>
              <a:rPr lang="en-US" altLang="ko-KR" sz="2400" dirty="0">
                <a:solidFill>
                  <a:prstClr val="black"/>
                </a:solidFill>
                <a:sym typeface="+mn-ea"/>
                <a:hlinkClick r:id="rId4" action="ppaction://hlinksldjump"/>
              </a:rPr>
              <a:t>게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해 드릴 테니 걱정하지 마세요.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63418" y="46443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259439" y="105717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60007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~에다가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助词，接在名词后，表示在一定的基础上再添加。有时也表示罗列之意。</a:t>
            </a:r>
          </a:p>
          <a:p>
            <a:pPr>
              <a:lnSpc>
                <a:spcPct val="150000"/>
              </a:lnSpc>
            </a:pPr>
            <a:endParaRPr lang="en-US" altLang="ko-KR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57580" y="1928495"/>
            <a:ext cx="6934835" cy="438467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1) 맥주에다가 안주도 많이 시켰어요.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点了啤酒，又点了很多下酒菜。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2) 카메라에다가 노트북도 사느라고 돈을 많이 썼어요.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买了相机，又买了笔记本电脑，花了很多钱。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3) 가: 더 먹고 싶은 거 있어요?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还有想吃的吗?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밥에다가 국수까지 먹어서 배가 너무 불러요.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吃了米饭，还吃了面条，太饱了。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4) 가: 그 친구는 어떤 옷차림이었어요?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5) 가: 그 여자 어떤 사람이에요?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1809" y="1268460"/>
            <a:ext cx="7581331" cy="53079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2.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~같은 경우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接在名词后，表示与该名词类似或相同的情况。</a:t>
            </a:r>
            <a:r>
              <a:rPr lang="ko-KR" altLang="en-US" sz="1400" dirty="0">
                <a:latin typeface="+mn-ea"/>
              </a:rPr>
              <a:t>   </a:t>
            </a:r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14500" y="2330450"/>
            <a:ext cx="5739765" cy="396938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1) 공휴일 같은 경우에는 사람이 많아요.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像国家法定节假日的时候，人就很多。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2) 저 같은 경우에는 어떻게 해야 성적이 오를까요?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像我这样的情况，怎样才能提高成绩呢？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3) 가: 이런 날씨에는 뭐 하는 게 좋을까요?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这样的天气做什么好呢？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오늘 날씨 같은 경우에는 집에서 푹 쉬는 게 제일이에요.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像今天这样的天气，最好在家里好好休息。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4) 가: 한국어는 어떻게 공부해야 할까요?나: 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5) 가: 비빔밥은 어떻게 만들어야 맛있을까요?나: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 　　　　　　　　　　　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2676</Words>
  <Application>Microsoft Office PowerPoint</Application>
  <PresentationFormat>全屏显示(4:3)</PresentationFormat>
  <Paragraphs>516</Paragraphs>
  <Slides>35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cb</cp:lastModifiedBy>
  <cp:revision>255</cp:revision>
  <dcterms:created xsi:type="dcterms:W3CDTF">2016-11-30T01:22:00Z</dcterms:created>
  <dcterms:modified xsi:type="dcterms:W3CDTF">2018-05-23T08:28:46Z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